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134"/>
  </p:notesMasterIdLst>
  <p:handoutMasterIdLst>
    <p:handoutMasterId r:id="rId135"/>
  </p:handoutMasterIdLst>
  <p:sldIdLst>
    <p:sldId id="256" r:id="rId4"/>
    <p:sldId id="257" r:id="rId5"/>
    <p:sldId id="339" r:id="rId6"/>
    <p:sldId id="279" r:id="rId7"/>
    <p:sldId id="25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41" r:id="rId68"/>
    <p:sldId id="340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277" r:id="rId133"/>
  </p:sldIdLst>
  <p:sldSz cx="12192000" cy="6858000"/>
  <p:notesSz cx="6808788" cy="9940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43AF6-AA9E-4EC4-8C55-70B8576CDA46}" type="datetimeFigureOut">
              <a:rPr lang="es-ES" smtClean="0"/>
              <a:t>28/04/2022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1FF8E-DA71-4E93-8FB9-8BF6E33194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467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desplazar la diapositiva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ADD6F0D-86C3-44E5-82C5-B23E740A50D1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2148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3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7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4.png"/><Relationship Id="rId4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5.png"/><Relationship Id="rId4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6.png"/><Relationship Id="rId4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7.png"/><Relationship Id="rId4" Type="http://schemas.openxmlformats.org/officeDocument/2006/relationships/image" Target="../media/image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8.png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9.png"/><Relationship Id="rId4" Type="http://schemas.openxmlformats.org/officeDocument/2006/relationships/image" Target="../media/image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0.png"/><Relationship Id="rId4" Type="http://schemas.openxmlformats.org/officeDocument/2006/relationships/image" Target="../media/image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1.png"/><Relationship Id="rId4" Type="http://schemas.openxmlformats.org/officeDocument/2006/relationships/image" Target="../media/image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2.png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4.png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5.png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6.pn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7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8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9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0.png"/><Relationship Id="rId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1.png"/><Relationship Id="rId4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2.png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4.png"/><Relationship Id="rId4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5.png"/><Relationship Id="rId4" Type="http://schemas.openxmlformats.org/officeDocument/2006/relationships/image" Target="../media/image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6.png"/><Relationship Id="rId4" Type="http://schemas.openxmlformats.org/officeDocument/2006/relationships/image" Target="../media/image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7.png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8.png"/><Relationship Id="rId4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9.png"/><Relationship Id="rId4" Type="http://schemas.openxmlformats.org/officeDocument/2006/relationships/image" Target="../media/image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0.png"/><Relationship Id="rId4" Type="http://schemas.openxmlformats.org/officeDocument/2006/relationships/image" Target="../media/image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1.png"/><Relationship Id="rId4" Type="http://schemas.openxmlformats.org/officeDocument/2006/relationships/image" Target="../media/image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2.png"/><Relationship Id="rId4" Type="http://schemas.openxmlformats.org/officeDocument/2006/relationships/image" Target="../media/image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hyperlink" Target="http://fundacionesplai.org/" TargetMode="External"/><Relationship Id="rId7" Type="http://schemas.openxmlformats.org/officeDocument/2006/relationships/hyperlink" Target="https://twitter.com/fundacionesplai" TargetMode="External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6.jpeg"/><Relationship Id="rId5" Type="http://schemas.openxmlformats.org/officeDocument/2006/relationships/hyperlink" Target="https://www.facebook.com/FundacionEsplai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135.jpeg"/><Relationship Id="rId9" Type="http://schemas.openxmlformats.org/officeDocument/2006/relationships/image" Target="../media/image1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1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2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7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8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9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0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1.png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4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5.png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6.png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7.png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8.png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9.png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1.png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2.png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4.png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7.png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8.png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9.png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1.png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2.png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11 Imagen"/>
          <p:cNvPicPr/>
          <p:nvPr/>
        </p:nvPicPr>
        <p:blipFill>
          <a:blip r:embed="rId2"/>
          <a:stretch/>
        </p:blipFill>
        <p:spPr>
          <a:xfrm>
            <a:off x="2006640" y="883440"/>
            <a:ext cx="8178120" cy="50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2" y="1916832"/>
            <a:ext cx="946845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Blob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text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100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34" y="1667281"/>
            <a:ext cx="10172187" cy="423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Blob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text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101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945017" cy="419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8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Blob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text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102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988840"/>
            <a:ext cx="10484901" cy="333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58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por defecto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72816"/>
            <a:ext cx="8598496" cy="400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por defecto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62" y="1844825"/>
            <a:ext cx="980170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81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por defecto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16832"/>
            <a:ext cx="10844833" cy="220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39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por defecto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13" y="1336243"/>
            <a:ext cx="9423011" cy="46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2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por defecto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204864"/>
            <a:ext cx="9226005" cy="236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07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88840"/>
            <a:ext cx="10012588" cy="238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54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2" y="1689840"/>
            <a:ext cx="10364788" cy="422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00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7" y="1556792"/>
            <a:ext cx="10131039" cy="440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110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3" y="1679322"/>
            <a:ext cx="9476309" cy="430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5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111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88840"/>
            <a:ext cx="10520611" cy="270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8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112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844824"/>
            <a:ext cx="9327798" cy="355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8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73302"/>
            <a:ext cx="9942533" cy="414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5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926638" cy="390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77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Valores no validos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556792"/>
            <a:ext cx="10608525" cy="433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38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12776"/>
            <a:ext cx="10666537" cy="456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51" y="1689840"/>
            <a:ext cx="10056937" cy="423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8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0" y="1691363"/>
            <a:ext cx="9928920" cy="431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9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8825186" cy="414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45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Indexación e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indices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20705"/>
            <a:ext cx="9318993" cy="411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120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9292283" cy="439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121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56792"/>
            <a:ext cx="8094440" cy="422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7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122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44824"/>
            <a:ext cx="9630991" cy="4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10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40" y="1844824"/>
            <a:ext cx="9335716" cy="372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1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default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88840"/>
            <a:ext cx="9229800" cy="280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8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zerofill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50" y="1689840"/>
            <a:ext cx="10085140" cy="424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4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Atributo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zerofill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7723734" cy="394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3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Columnas calculadas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18" y="1628800"/>
            <a:ext cx="1050055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2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Columnas calculadas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57" y="1916832"/>
            <a:ext cx="9745663" cy="340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6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Columnas calculadas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060848"/>
            <a:ext cx="10619284" cy="307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1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Borrar </a:t>
            </a:r>
            <a:r>
              <a:rPr lang="es-ES" sz="4400" spc="-1" smtClean="0">
                <a:solidFill>
                  <a:srgbClr val="5C2D91"/>
                </a:solidFill>
                <a:latin typeface="Calibri Light"/>
              </a:rPr>
              <a:t>clave primaria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13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5" y="1772817"/>
            <a:ext cx="9886296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Table 1"/>
          <p:cNvGraphicFramePr/>
          <p:nvPr/>
        </p:nvGraphicFramePr>
        <p:xfrm>
          <a:off x="3326040" y="4632480"/>
          <a:ext cx="5895360" cy="1394460"/>
        </p:xfrm>
        <a:graphic>
          <a:graphicData uri="http://schemas.openxmlformats.org/drawingml/2006/table">
            <a:tbl>
              <a:tblPr/>
              <a:tblGrid>
                <a:gridCol w="2947680"/>
                <a:gridCol w="294768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SEDE 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Distrito LATINA / Barrio LUCERO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C/ latina, 21, local 13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28047 – </a:t>
                      </a: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911 681 686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E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CENTRE ESPLAI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Calle Riu Anoia, 42-54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08820 - El Prat de Llobregat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BARCELONA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934 747 474</a:t>
                      </a: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3" name="CustomShape 2"/>
          <p:cNvSpPr/>
          <p:nvPr/>
        </p:nvSpPr>
        <p:spPr>
          <a:xfrm>
            <a:off x="1523880" y="334800"/>
            <a:ext cx="9143280" cy="53928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5C2D91"/>
                </a:solidFill>
                <a:latin typeface="Calibri Light"/>
                <a:ea typeface="DejaVu Sans"/>
              </a:rPr>
              <a:t>Contacto</a:t>
            </a:r>
            <a:endParaRPr lang="es-ES" sz="3200" b="0" strike="noStrike" spc="-1">
              <a:latin typeface="Arial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2224800" y="1610280"/>
            <a:ext cx="1941480" cy="1113480"/>
            <a:chOff x="2224800" y="1610280"/>
            <a:chExt cx="1941480" cy="1113480"/>
          </a:xfrm>
        </p:grpSpPr>
        <p:pic>
          <p:nvPicPr>
            <p:cNvPr id="185" name="Imagen 3"/>
            <p:cNvPicPr/>
            <p:nvPr/>
          </p:nvPicPr>
          <p:blipFill>
            <a:blip r:embed="rId2"/>
            <a:stretch/>
          </p:blipFill>
          <p:spPr>
            <a:xfrm>
              <a:off x="2388960" y="1610280"/>
              <a:ext cx="1557360" cy="81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4"/>
            <p:cNvSpPr/>
            <p:nvPr/>
          </p:nvSpPr>
          <p:spPr>
            <a:xfrm>
              <a:off x="2224800" y="2428200"/>
              <a:ext cx="1941480" cy="29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3"/>
                </a:rPr>
                <a:t>www.fundacionesplai.org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87" name="Group 5"/>
          <p:cNvGrpSpPr/>
          <p:nvPr/>
        </p:nvGrpSpPr>
        <p:grpSpPr>
          <a:xfrm>
            <a:off x="4937040" y="1671480"/>
            <a:ext cx="2316960" cy="1271880"/>
            <a:chOff x="4937040" y="1671480"/>
            <a:chExt cx="2316960" cy="1271880"/>
          </a:xfrm>
        </p:grpSpPr>
        <p:pic>
          <p:nvPicPr>
            <p:cNvPr id="188" name="Imagen 1"/>
            <p:cNvPicPr/>
            <p:nvPr/>
          </p:nvPicPr>
          <p:blipFill>
            <a:blip r:embed="rId4"/>
            <a:stretch/>
          </p:blipFill>
          <p:spPr>
            <a:xfrm>
              <a:off x="576936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" name="CustomShape 6"/>
            <p:cNvSpPr/>
            <p:nvPr/>
          </p:nvSpPr>
          <p:spPr>
            <a:xfrm>
              <a:off x="4937040" y="2442600"/>
              <a:ext cx="23169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5"/>
                </a:rPr>
                <a:t>Facebook.com/FundacionEsplai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0" name="Group 7"/>
          <p:cNvGrpSpPr/>
          <p:nvPr/>
        </p:nvGrpSpPr>
        <p:grpSpPr>
          <a:xfrm>
            <a:off x="8189640" y="1671480"/>
            <a:ext cx="1409760" cy="1271880"/>
            <a:chOff x="8189640" y="1671480"/>
            <a:chExt cx="1409760" cy="1271880"/>
          </a:xfrm>
        </p:grpSpPr>
        <p:pic>
          <p:nvPicPr>
            <p:cNvPr id="191" name="Imagen 4"/>
            <p:cNvPicPr/>
            <p:nvPr/>
          </p:nvPicPr>
          <p:blipFill>
            <a:blip r:embed="rId6"/>
            <a:stretch/>
          </p:blipFill>
          <p:spPr>
            <a:xfrm>
              <a:off x="856800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2" name="CustomShape 8"/>
            <p:cNvSpPr/>
            <p:nvPr/>
          </p:nvSpPr>
          <p:spPr>
            <a:xfrm>
              <a:off x="8189640" y="2442600"/>
              <a:ext cx="14097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7"/>
                </a:rPr>
                <a:t>@fundacionEsplai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3" name="Group 9"/>
          <p:cNvGrpSpPr/>
          <p:nvPr/>
        </p:nvGrpSpPr>
        <p:grpSpPr>
          <a:xfrm>
            <a:off x="3704400" y="3364560"/>
            <a:ext cx="1083600" cy="1044720"/>
            <a:chOff x="3704400" y="3364560"/>
            <a:chExt cx="1083600" cy="1044720"/>
          </a:xfrm>
        </p:grpSpPr>
        <p:pic>
          <p:nvPicPr>
            <p:cNvPr id="194" name="Imagen 7"/>
            <p:cNvPicPr/>
            <p:nvPr/>
          </p:nvPicPr>
          <p:blipFill>
            <a:blip r:embed="rId8"/>
            <a:stretch/>
          </p:blipFill>
          <p:spPr>
            <a:xfrm>
              <a:off x="3893040" y="3364560"/>
              <a:ext cx="626040" cy="57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5" name="CustomShape 10"/>
            <p:cNvSpPr/>
            <p:nvPr/>
          </p:nvSpPr>
          <p:spPr>
            <a:xfrm>
              <a:off x="3704400" y="4109760"/>
              <a:ext cx="1083600" cy="299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Group 11"/>
          <p:cNvGrpSpPr/>
          <p:nvPr/>
        </p:nvGrpSpPr>
        <p:grpSpPr>
          <a:xfrm>
            <a:off x="6587280" y="3182760"/>
            <a:ext cx="2354040" cy="1401480"/>
            <a:chOff x="6587280" y="3182760"/>
            <a:chExt cx="2354040" cy="1401480"/>
          </a:xfrm>
        </p:grpSpPr>
        <p:pic>
          <p:nvPicPr>
            <p:cNvPr id="197" name="Imagen 8"/>
            <p:cNvPicPr/>
            <p:nvPr/>
          </p:nvPicPr>
          <p:blipFill>
            <a:blip r:embed="rId9"/>
            <a:stretch/>
          </p:blipFill>
          <p:spPr>
            <a:xfrm>
              <a:off x="7410600" y="3182760"/>
              <a:ext cx="707040" cy="70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2"/>
            <p:cNvSpPr/>
            <p:nvPr/>
          </p:nvSpPr>
          <p:spPr>
            <a:xfrm>
              <a:off x="6587280" y="4083480"/>
              <a:ext cx="23540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strike="noStrike" spc="-1">
                  <a:solidFill>
                    <a:srgbClr val="000000"/>
                  </a:solidFill>
                  <a:latin typeface="Calibri Light"/>
                  <a:ea typeface="DejaVu Sans"/>
                </a:rPr>
                <a:t>fundacion@fundacionesplai.org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pic>
        <p:nvPicPr>
          <p:cNvPr id="199" name="18 Imagen"/>
          <p:cNvPicPr/>
          <p:nvPr/>
        </p:nvPicPr>
        <p:blipFill>
          <a:blip r:embed="rId10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20" name="19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130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14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4" y="1772816"/>
            <a:ext cx="10122951" cy="395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15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69895"/>
            <a:ext cx="10663486" cy="373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8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16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9" y="1712861"/>
            <a:ext cx="9840541" cy="388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17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276872"/>
            <a:ext cx="10580415" cy="290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18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340768"/>
            <a:ext cx="9138742" cy="48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19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16832"/>
            <a:ext cx="9262891" cy="381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 Imagen"/>
          <p:cNvPicPr/>
          <p:nvPr/>
        </p:nvPicPr>
        <p:blipFill>
          <a:blip r:embed="rId2"/>
          <a:stretch/>
        </p:blipFill>
        <p:spPr>
          <a:xfrm>
            <a:off x="1985760" y="2517120"/>
            <a:ext cx="8595360" cy="112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 compuesta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20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11009"/>
            <a:ext cx="10140380" cy="418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autoincrementable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21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946729" cy="367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20" y="62456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autoincrementable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22</a:t>
            </a:fld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65696"/>
            <a:ext cx="10323194" cy="440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autoincrementable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23</a:t>
            </a:fld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80" y="1916832"/>
            <a:ext cx="1038965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9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autoincrementable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24</a:t>
            </a:fld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1" y="1706017"/>
            <a:ext cx="10061898" cy="404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autoincrementable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25</a:t>
            </a:fld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91" y="1484784"/>
            <a:ext cx="10459269" cy="456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5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autoincrementable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26</a:t>
            </a:fld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29304"/>
            <a:ext cx="10462320" cy="46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27</a:t>
            </a:fld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8959305" cy="359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28</a:t>
            </a:fld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44824"/>
            <a:ext cx="9381059" cy="378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29</a:t>
            </a:fld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601275" cy="393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0808"/>
            <a:ext cx="6120680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30</a:t>
            </a:fld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7" y="1844824"/>
            <a:ext cx="10484793" cy="178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31</a:t>
            </a:fld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1" y="1689840"/>
            <a:ext cx="10120189" cy="425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6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32</a:t>
            </a:fld>
            <a:endParaRPr lang="es-E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72816"/>
            <a:ext cx="10434117" cy="361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33</a:t>
            </a:fld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563359"/>
            <a:ext cx="10416562" cy="438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34</a:t>
            </a:fld>
            <a:endParaRPr lang="es-E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844824"/>
            <a:ext cx="10191516" cy="243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35</a:t>
            </a:fld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57062"/>
            <a:ext cx="9546078" cy="400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36</a:t>
            </a:fld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1" y="1702375"/>
            <a:ext cx="10398370" cy="287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37</a:t>
            </a:fld>
            <a:endParaRPr lang="es-E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9" y="1988841"/>
            <a:ext cx="10153129" cy="298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38</a:t>
            </a:fld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50" y="1916832"/>
            <a:ext cx="9972865" cy="263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 NULL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39</a:t>
            </a:fld>
            <a:endParaRPr lang="es-E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72817"/>
            <a:ext cx="10303317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081337"/>
            <a:ext cx="57150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Valores sin signo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40</a:t>
            </a:fld>
            <a:endParaRPr lang="es-E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06" y="1556792"/>
            <a:ext cx="10207427" cy="458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Valores sin signo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41</a:t>
            </a:fld>
            <a:endParaRPr lang="es-E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10168186" cy="365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Valores sin signo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42</a:t>
            </a:fld>
            <a:endParaRPr lang="es-E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1" y="1556792"/>
            <a:ext cx="9805439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43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30" y="1556792"/>
            <a:ext cx="10292780" cy="389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44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78" y="1689841"/>
            <a:ext cx="10182963" cy="274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45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837122" cy="389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46</a:t>
            </a:fld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97" y="1842240"/>
            <a:ext cx="9631363" cy="323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Texto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47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4" y="1772816"/>
            <a:ext cx="10428412" cy="277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Texto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48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16832"/>
            <a:ext cx="10538520" cy="2756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Texto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49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0" y="1484784"/>
            <a:ext cx="9951790" cy="439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istemas de Bases de datos | Mapa 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1" y="1052736"/>
            <a:ext cx="493946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CustomShape 1"/>
          <p:cNvSpPr/>
          <p:nvPr/>
        </p:nvSpPr>
        <p:spPr>
          <a:xfrm>
            <a:off x="3575720" y="2564904"/>
            <a:ext cx="4176840" cy="1069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b="1" strike="noStrike" spc="-1" dirty="0" smtClean="0">
                <a:solidFill>
                  <a:srgbClr val="5C2D91"/>
                </a:solidFill>
                <a:latin typeface="Calibri Light"/>
              </a:rPr>
              <a:t>SQL</a:t>
            </a:r>
          </a:p>
          <a:p>
            <a:pPr algn="ctr"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Campo y dato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4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Texto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50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31621" r="-707" b="804"/>
          <a:stretch/>
        </p:blipFill>
        <p:spPr bwMode="auto">
          <a:xfrm>
            <a:off x="911424" y="1772816"/>
            <a:ext cx="996624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Texto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51</a:t>
            </a:fld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62" y="1722257"/>
            <a:ext cx="9663758" cy="333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Texto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52</a:t>
            </a:fld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9299526" cy="428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53</a:t>
            </a:fld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63" y="1772816"/>
            <a:ext cx="9901114" cy="268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54</a:t>
            </a:fld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04" y="1556792"/>
            <a:ext cx="9754816" cy="41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55</a:t>
            </a:fld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56792"/>
            <a:ext cx="9600506" cy="437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56</a:t>
            </a:fld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9840"/>
            <a:ext cx="9419159" cy="404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57</a:t>
            </a:fld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8415141" cy="421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5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58</a:t>
            </a:fld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060848"/>
            <a:ext cx="9941496" cy="347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59</a:t>
            </a:fld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76944"/>
            <a:ext cx="9726424" cy="4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9" y="1689840"/>
            <a:ext cx="10154571" cy="281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Numérico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60</a:t>
            </a:fld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96354"/>
            <a:ext cx="10231326" cy="310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Fecha y hora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61</a:t>
            </a:fld>
            <a:endParaRPr lang="es-E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72" y="1689840"/>
            <a:ext cx="10212388" cy="431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Fecha y hora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62</a:t>
            </a:fld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" y="1844824"/>
            <a:ext cx="10016555" cy="33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Fecha y hora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63</a:t>
            </a:fld>
            <a:endParaRPr lang="es-E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38758"/>
            <a:ext cx="8738320" cy="482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Fecha y hora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64</a:t>
            </a:fld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3" y="2204864"/>
            <a:ext cx="9752137" cy="193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94532"/>
            <a:ext cx="9752301" cy="3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2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72816"/>
            <a:ext cx="9336360" cy="334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18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9" y="1537708"/>
            <a:ext cx="10142662" cy="453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8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16" y="1772816"/>
            <a:ext cx="10564044" cy="37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4" y="2132856"/>
            <a:ext cx="10061393" cy="254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3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844824"/>
            <a:ext cx="9517602" cy="306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4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70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1" y="1916832"/>
            <a:ext cx="10402119" cy="224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0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71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1696507"/>
            <a:ext cx="7976116" cy="442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89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72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91919"/>
            <a:ext cx="10155267" cy="346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1" y="1772816"/>
            <a:ext cx="10162084" cy="361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18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00553"/>
            <a:ext cx="10226576" cy="316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9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4" y="1689840"/>
            <a:ext cx="9780340" cy="37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38" y="1772816"/>
            <a:ext cx="10072564" cy="381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6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0" y="1556792"/>
            <a:ext cx="10571368" cy="44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0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84784"/>
            <a:ext cx="10225336" cy="452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5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1844824"/>
            <a:ext cx="10186864" cy="327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88840"/>
            <a:ext cx="9077400" cy="363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4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80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16832"/>
            <a:ext cx="1038403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37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81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3" y="1772816"/>
            <a:ext cx="10337354" cy="379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1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82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55" y="1772816"/>
            <a:ext cx="10323905" cy="398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8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97" y="1675123"/>
            <a:ext cx="10004445" cy="414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55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7" y="1689732"/>
            <a:ext cx="9963781" cy="375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46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48" y="1504023"/>
            <a:ext cx="9722644" cy="415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32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5739"/>
            <a:ext cx="9684674" cy="42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81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6" y="1844824"/>
            <a:ext cx="10034464" cy="342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3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74" y="1556792"/>
            <a:ext cx="9793754" cy="446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4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9" y="1689841"/>
            <a:ext cx="9208765" cy="323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Clave primaria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9840"/>
            <a:ext cx="8753178" cy="42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4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90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59572"/>
            <a:ext cx="10451654" cy="42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8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91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9" y="2132856"/>
            <a:ext cx="10048181" cy="28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25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vs 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92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24541"/>
            <a:ext cx="10586983" cy="458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6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vs 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93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30668"/>
            <a:ext cx="9123784" cy="389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3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vs 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6" y="1468524"/>
            <a:ext cx="9581256" cy="448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4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vs 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95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32" y="1628800"/>
            <a:ext cx="9831388" cy="435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6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vs 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41" y="1684974"/>
            <a:ext cx="8764495" cy="420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4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Enum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vs Set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844825"/>
            <a:ext cx="1066883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88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Blob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text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20" y="1772816"/>
            <a:ext cx="9932740" cy="380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8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Tipos de datos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Blob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text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99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9" y="1720436"/>
            <a:ext cx="9702999" cy="381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2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5989</TotalTime>
  <Words>1551</Words>
  <Application>Microsoft Office PowerPoint</Application>
  <PresentationFormat>Personalizado</PresentationFormat>
  <Paragraphs>517</Paragraphs>
  <Slides>130</Slides>
  <Notes>125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130</vt:i4>
      </vt:variant>
    </vt:vector>
  </HeadingPairs>
  <TitlesOfParts>
    <vt:vector size="133" baseType="lpstr"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Elvira Aliaga González-Albo</dc:creator>
  <cp:lastModifiedBy>user</cp:lastModifiedBy>
  <cp:revision>387</cp:revision>
  <cp:lastPrinted>2019-11-18T12:00:45Z</cp:lastPrinted>
  <dcterms:created xsi:type="dcterms:W3CDTF">2017-01-16T11:37:16Z</dcterms:created>
  <dcterms:modified xsi:type="dcterms:W3CDTF">2022-04-28T10:39:35Z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0x01010038D332626AF219448F3B8FA0576EA9D9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14</vt:i4>
  </property>
  <property fmtid="{D5CDD505-2E9C-101B-9397-08002B2CF9AE}" pid="9" name="PresentationFormat">
    <vt:lpwstr>Personalizado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